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FF0066"/>
    <a:srgbClr val="00CAFA"/>
    <a:srgbClr val="666699"/>
    <a:srgbClr val="8064A2"/>
    <a:srgbClr val="7DE1DF"/>
    <a:srgbClr val="0066FF"/>
    <a:srgbClr val="E46C0A"/>
    <a:srgbClr val="0099CC"/>
    <a:srgbClr val="2994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1DE38-4A42-415D-A6D2-2E106A6AEAE3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CD244-6F01-4CF5-9679-658617472B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0"/>
            <a:ext cx="5334000" cy="91757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DA ORIGIN</a:t>
            </a:r>
            <a:endParaRPr lang="en-US" sz="60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172200" y="8382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gradFill flip="none" rotWithShape="1">
                  <a:gsLst>
                    <a:gs pos="0">
                      <a:srgbClr val="E46C0A"/>
                    </a:gs>
                    <a:gs pos="85000">
                      <a:srgbClr val="666699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OF</a:t>
            </a:r>
            <a:endParaRPr lang="en-US" sz="4400" b="1" dirty="0">
              <a:ln w="11430"/>
              <a:gradFill flip="none" rotWithShape="1">
                <a:gsLst>
                  <a:gs pos="0">
                    <a:srgbClr val="E46C0A"/>
                  </a:gs>
                  <a:gs pos="85000">
                    <a:srgbClr val="666699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pic>
        <p:nvPicPr>
          <p:cNvPr id="7170" name="Picture 2" descr="Spray_paint.gif - (9K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724400"/>
            <a:ext cx="1573161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7162800" cy="9144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err="1" smtClean="0">
                <a:ln w="11430"/>
                <a:gradFill flip="none" rotWithShape="1">
                  <a:gsLst>
                    <a:gs pos="0">
                      <a:srgbClr val="666699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ring tha noize" pitchFamily="2" charset="0"/>
              </a:rPr>
              <a:t>Da</a:t>
            </a:r>
            <a:r>
              <a:rPr lang="en-US" b="1" dirty="0" smtClean="0">
                <a:ln w="11430"/>
                <a:gradFill flip="none" rotWithShape="1">
                  <a:gsLst>
                    <a:gs pos="0">
                      <a:srgbClr val="666699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ring tha noize" pitchFamily="2" charset="0"/>
              </a:rPr>
              <a:t> Birth Place</a:t>
            </a:r>
            <a:endParaRPr lang="en-US" b="1" dirty="0">
              <a:ln w="11430"/>
              <a:gradFill flip="none" rotWithShape="1">
                <a:gsLst>
                  <a:gs pos="0">
                    <a:srgbClr val="666699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-76200" y="838200"/>
            <a:ext cx="6553200" cy="2438400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Hip hop first emerged in the South Bronx in the early 1970s.</a:t>
            </a:r>
          </a:p>
          <a:p>
            <a:r>
              <a:rPr lang="en-US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1520 Sedgwick Avenue is the starting point for Hip-Hop and rap music worldwide. It's where DJ </a:t>
            </a:r>
            <a:r>
              <a:rPr lang="en-US" sz="2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Kool</a:t>
            </a:r>
            <a:r>
              <a:rPr lang="en-US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Herc</a:t>
            </a:r>
            <a:r>
              <a:rPr lang="en-US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presided over parties in the basement community room.</a:t>
            </a:r>
          </a:p>
          <a:p>
            <a:r>
              <a:rPr lang="en-US" sz="20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Kool</a:t>
            </a:r>
            <a:r>
              <a:rPr lang="en-US" sz="20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DJ </a:t>
            </a:r>
            <a:r>
              <a:rPr lang="en-US" sz="20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Herc</a:t>
            </a:r>
            <a:r>
              <a:rPr lang="en-US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migrated to the United States from Kingston, Jamaica and settled in the West Bronx of New York.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-76200" y="4267200"/>
            <a:ext cx="4114800" cy="2667000"/>
          </a:xfrm>
        </p:spPr>
        <p:txBody>
          <a:bodyPr>
            <a:normAutofit/>
          </a:bodyPr>
          <a:lstStyle/>
          <a:p>
            <a:r>
              <a:rPr lang="en-US" sz="2000" b="1" i="1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Kool</a:t>
            </a:r>
            <a:r>
              <a:rPr lang="en-US" sz="2000" b="1" i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DJ</a:t>
            </a:r>
            <a:r>
              <a:rPr lang="en-US" sz="2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Herc</a:t>
            </a:r>
            <a:r>
              <a:rPr lang="en-US" sz="2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who actually coined the term “hip hop,” began to realize that this was the beginning of a new genre.</a:t>
            </a:r>
          </a:p>
          <a:p>
            <a:r>
              <a:rPr lang="en-US" sz="2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DJs began to incorporate little rhymes such as “throw your hands in the air and raise ‘</a:t>
            </a:r>
            <a:r>
              <a:rPr lang="en-US" sz="2000" b="1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</a:t>
            </a:r>
            <a:r>
              <a:rPr lang="en-US" sz="2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like you just don’t care.” </a:t>
            </a:r>
            <a:endParaRPr lang="en-US" sz="2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fli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886200"/>
            <a:ext cx="4747478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 descr="http://www.birthplacemag.com/wp-content/uploads/2009/12/1520-sedgwic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3825" y="1143000"/>
            <a:ext cx="253521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6172200" cy="12954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 err="1" smtClean="0">
                <a:ln w="11430"/>
                <a:gradFill flip="none" rotWithShape="1">
                  <a:gsLst>
                    <a:gs pos="0">
                      <a:srgbClr val="00CCFF"/>
                    </a:gs>
                    <a:gs pos="75000">
                      <a:srgbClr val="7030A0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Da</a:t>
            </a:r>
            <a:r>
              <a:rPr lang="en-US" sz="6000" b="1" dirty="0" smtClean="0">
                <a:ln w="11430"/>
                <a:gradFill flip="none" rotWithShape="1">
                  <a:gsLst>
                    <a:gs pos="0">
                      <a:srgbClr val="00CCFF"/>
                    </a:gs>
                    <a:gs pos="75000">
                      <a:srgbClr val="7030A0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 MC</a:t>
            </a:r>
            <a:endParaRPr lang="en-US" sz="6000" b="1" dirty="0">
              <a:ln w="11430"/>
              <a:gradFill flip="none" rotWithShape="1">
                <a:gsLst>
                  <a:gs pos="0">
                    <a:srgbClr val="00CCFF"/>
                  </a:gs>
                  <a:gs pos="75000">
                    <a:srgbClr val="7030A0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44196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MC means Microphone Controller.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(Rapper or MC) one who uses a vocal style in which the artist speaks lyrically.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The best rappers in the neighborhood were given the title MC.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Rappers may write, memorize, or improvise their lyrics.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The MC are the voice of Hip Hop culture and rap music.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MCs, like Hip Hop, have evolved and even separated into different styles.</a:t>
            </a:r>
          </a:p>
          <a:p>
            <a:pPr>
              <a:buNone/>
            </a:pP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There are the lyrical MCs,</a:t>
            </a:r>
            <a:r>
              <a:rPr lang="en-US" sz="2000" dirty="0">
                <a:solidFill>
                  <a:srgbClr val="00CAFA"/>
                </a:solidFill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party MCs, Gangster MCs, Religious MCs, Tongue Twisting MCs, </a:t>
            </a:r>
            <a:r>
              <a:rPr lang="en-US" sz="2000" dirty="0" err="1" smtClean="0">
                <a:solidFill>
                  <a:srgbClr val="00CAFA"/>
                </a:solidFill>
                <a:cs typeface="Times New Roman" pitchFamily="18" charset="0"/>
              </a:rPr>
              <a:t>Crunk</a:t>
            </a:r>
            <a:r>
              <a:rPr lang="en-US" sz="2000" dirty="0" smtClean="0">
                <a:solidFill>
                  <a:srgbClr val="00CAFA"/>
                </a:solidFill>
                <a:cs typeface="Times New Roman" pitchFamily="18" charset="0"/>
              </a:rPr>
              <a:t> MCs, and many more.</a:t>
            </a:r>
          </a:p>
        </p:txBody>
      </p:sp>
      <p:pic>
        <p:nvPicPr>
          <p:cNvPr id="6148" name="Picture 4" descr="boom box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657600"/>
            <a:ext cx="2057400" cy="2666391"/>
          </a:xfrm>
          <a:prstGeom prst="rect">
            <a:avLst/>
          </a:prstGeom>
          <a:noFill/>
        </p:spPr>
      </p:pic>
      <p:pic>
        <p:nvPicPr>
          <p:cNvPr id="9" name="Picture 2" descr="BOOM BOX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6219824"/>
            <a:ext cx="1524000" cy="638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>
                  <a:solidFill>
                    <a:srgbClr val="0070C0"/>
                  </a:solidFill>
                </a:ln>
                <a:solidFill>
                  <a:srgbClr val="00CC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ring tha noize" pitchFamily="2" charset="0"/>
              </a:rPr>
              <a:t>Behind Rap Music</a:t>
            </a:r>
            <a:endParaRPr lang="en-US" b="1" dirty="0">
              <a:ln w="11430">
                <a:solidFill>
                  <a:srgbClr val="0070C0"/>
                </a:solidFill>
              </a:ln>
              <a:solidFill>
                <a:srgbClr val="00CC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4876800" cy="46482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sz="3400" dirty="0" smtClean="0">
                <a:solidFill>
                  <a:srgbClr val="00CC66"/>
                </a:solidFill>
              </a:rPr>
              <a:t>Rap refers to "spoken or chanted rhyming lyrics.</a:t>
            </a:r>
          </a:p>
          <a:p>
            <a:pPr>
              <a:buNone/>
            </a:pPr>
            <a:r>
              <a:rPr lang="en-US" sz="3400" dirty="0" smtClean="0">
                <a:solidFill>
                  <a:srgbClr val="00CC66"/>
                </a:solidFill>
              </a:rPr>
              <a:t>Separated into content, flow, rhythm, rhyme, and delivery.</a:t>
            </a:r>
          </a:p>
          <a:p>
            <a:pPr>
              <a:buNone/>
            </a:pPr>
            <a:r>
              <a:rPr lang="en-US" sz="3400" dirty="0" smtClean="0">
                <a:solidFill>
                  <a:srgbClr val="00CC66"/>
                </a:solidFill>
              </a:rPr>
              <a:t>Rap 1960s meaning was to converse. </a:t>
            </a:r>
          </a:p>
          <a:p>
            <a:pPr>
              <a:buNone/>
            </a:pPr>
            <a:r>
              <a:rPr lang="en-US" sz="3400" dirty="0" smtClean="0">
                <a:solidFill>
                  <a:srgbClr val="00CC66"/>
                </a:solidFill>
              </a:rPr>
              <a:t>Rapping can be traced back to its African roots. Centuries before hip hop music existed.</a:t>
            </a:r>
          </a:p>
          <a:p>
            <a:pPr>
              <a:buNone/>
            </a:pPr>
            <a:r>
              <a:rPr lang="en-US" sz="3400" dirty="0" smtClean="0">
                <a:solidFill>
                  <a:srgbClr val="00CC66"/>
                </a:solidFill>
              </a:rPr>
              <a:t>Elijah Wald and others have argued that the blues were being rapped as early as the 1920s.</a:t>
            </a:r>
          </a:p>
          <a:p>
            <a:r>
              <a:rPr lang="en-US" sz="3400" dirty="0" smtClean="0">
                <a:solidFill>
                  <a:srgbClr val="00CC66"/>
                </a:solidFill>
              </a:rPr>
              <a:t>“The Chant”, which he says is used by Lil Jon and Project Pat</a:t>
            </a:r>
          </a:p>
          <a:p>
            <a:r>
              <a:rPr lang="en-US" sz="3400" dirty="0" smtClean="0">
                <a:solidFill>
                  <a:srgbClr val="00CC66"/>
                </a:solidFill>
              </a:rPr>
              <a:t>“The Syncopated Bounce”, used by </a:t>
            </a:r>
            <a:r>
              <a:rPr lang="en-US" sz="3400" dirty="0" err="1" smtClean="0">
                <a:solidFill>
                  <a:srgbClr val="00CC66"/>
                </a:solidFill>
              </a:rPr>
              <a:t>Twista</a:t>
            </a:r>
            <a:r>
              <a:rPr lang="en-US" sz="3400" dirty="0" smtClean="0">
                <a:solidFill>
                  <a:srgbClr val="00CC66"/>
                </a:solidFill>
              </a:rPr>
              <a:t> and Bone Thugs N Harmony</a:t>
            </a:r>
          </a:p>
          <a:p>
            <a:r>
              <a:rPr lang="en-US" sz="3400" dirty="0" smtClean="0">
                <a:solidFill>
                  <a:srgbClr val="00CC66"/>
                </a:solidFill>
              </a:rPr>
              <a:t>“Straight Forward”, used by Lil Wayne, 2Pac, </a:t>
            </a:r>
            <a:r>
              <a:rPr lang="en-US" sz="3400" dirty="0" err="1" smtClean="0">
                <a:solidFill>
                  <a:srgbClr val="00CC66"/>
                </a:solidFill>
              </a:rPr>
              <a:t>Melle</a:t>
            </a:r>
            <a:r>
              <a:rPr lang="en-US" sz="3400" dirty="0" smtClean="0">
                <a:solidFill>
                  <a:srgbClr val="00CC66"/>
                </a:solidFill>
              </a:rPr>
              <a:t> Mel, KRS-One circa Boogie Down Productions era, Too Short, Jay-Z, Ice Cube, and Snoop </a:t>
            </a:r>
            <a:r>
              <a:rPr lang="en-US" sz="3400" dirty="0" err="1" smtClean="0">
                <a:solidFill>
                  <a:srgbClr val="00CC66"/>
                </a:solidFill>
              </a:rPr>
              <a:t>Dogg</a:t>
            </a:r>
            <a:endParaRPr lang="en-US" sz="3400" dirty="0" smtClean="0">
              <a:solidFill>
                <a:srgbClr val="00CC66"/>
              </a:solidFill>
            </a:endParaRPr>
          </a:p>
          <a:p>
            <a:r>
              <a:rPr lang="en-US" sz="3400" dirty="0" smtClean="0">
                <a:solidFill>
                  <a:srgbClr val="00CC66"/>
                </a:solidFill>
              </a:rPr>
              <a:t>“The Rubik’s Cube”, used by </a:t>
            </a:r>
            <a:r>
              <a:rPr lang="en-US" sz="3400" dirty="0" err="1" smtClean="0">
                <a:solidFill>
                  <a:srgbClr val="00CC66"/>
                </a:solidFill>
              </a:rPr>
              <a:t>Nas</a:t>
            </a:r>
            <a:r>
              <a:rPr lang="en-US" sz="3400" dirty="0" smtClean="0">
                <a:solidFill>
                  <a:srgbClr val="00CC66"/>
                </a:solidFill>
              </a:rPr>
              <a:t>, Black Thought of The Roots, Common, </a:t>
            </a:r>
            <a:r>
              <a:rPr lang="en-US" sz="3400" dirty="0" err="1" smtClean="0">
                <a:solidFill>
                  <a:srgbClr val="00CC66"/>
                </a:solidFill>
              </a:rPr>
              <a:t>Kurupt</a:t>
            </a:r>
            <a:r>
              <a:rPr lang="en-US" sz="3400" dirty="0" smtClean="0">
                <a:solidFill>
                  <a:srgbClr val="00CC66"/>
                </a:solidFill>
              </a:rPr>
              <a:t>, and </a:t>
            </a:r>
            <a:r>
              <a:rPr lang="en-US" sz="3400" dirty="0" err="1" smtClean="0">
                <a:solidFill>
                  <a:srgbClr val="00CC66"/>
                </a:solidFill>
              </a:rPr>
              <a:t>Lauryn</a:t>
            </a:r>
            <a:r>
              <a:rPr lang="en-US" sz="3400" dirty="0" smtClean="0">
                <a:solidFill>
                  <a:srgbClr val="00CC66"/>
                </a:solidFill>
              </a:rPr>
              <a:t> Hill</a:t>
            </a:r>
          </a:p>
          <a:p>
            <a:r>
              <a:rPr lang="en-US" sz="3400" dirty="0" smtClean="0">
                <a:solidFill>
                  <a:srgbClr val="00CC66"/>
                </a:solidFill>
              </a:rPr>
              <a:t>“2-5-Flow”, a pun of Kenya's calling code "+254", used by Camp </a:t>
            </a:r>
            <a:r>
              <a:rPr lang="en-US" sz="3400" dirty="0" err="1" smtClean="0">
                <a:solidFill>
                  <a:srgbClr val="00CC66"/>
                </a:solidFill>
              </a:rPr>
              <a:t>Mulla</a:t>
            </a:r>
            <a:endParaRPr lang="en-US" sz="3400" dirty="0" smtClean="0">
              <a:solidFill>
                <a:srgbClr val="00CC66"/>
              </a:solidFill>
            </a:endParaRPr>
          </a:p>
          <a:p>
            <a:endParaRPr lang="en-US" dirty="0"/>
          </a:p>
        </p:txBody>
      </p:sp>
      <p:pic>
        <p:nvPicPr>
          <p:cNvPr id="5122" name="Picture 2" descr="http://perraps.files.wordpress.com/2009/07/hip-hop-old-scho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990600"/>
            <a:ext cx="284607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boom box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2431" y="5791200"/>
            <a:ext cx="2022969" cy="1066800"/>
          </a:xfrm>
          <a:prstGeom prst="rect">
            <a:avLst/>
          </a:prstGeom>
          <a:noFill/>
        </p:spPr>
      </p:pic>
      <p:pic>
        <p:nvPicPr>
          <p:cNvPr id="9" name="Picture 4" descr="boom box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791200"/>
            <a:ext cx="2022969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685800"/>
            <a:ext cx="60960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Break Dancing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24400" y="1981200"/>
            <a:ext cx="4038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is a popular style of street dance that was created and developed as part of hip-hop culture.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dance consists of four primary elements: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</a:rPr>
              <a:t>toprock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</a:rPr>
              <a:t>downrock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power moves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and 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freezes/suicides.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musical selection for b-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boying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is not restricted to hip-hop music as long as the tempo and beat pattern conditions are met.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 practitioner of this dance is called a b-boy, b-girl, or breaker.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These dancers often participate in 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battles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formal or informal dance competitions between two individuals or two 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crews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http://youtu.be/y_zjxZXQIg4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Break Danc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42874"/>
            <a:ext cx="1562100" cy="92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95400" y="1524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gradFill flip="none" rotWithShape="1">
                  <a:gsLst>
                    <a:gs pos="0">
                      <a:srgbClr val="FFFF00"/>
                    </a:gs>
                    <a:gs pos="75000">
                      <a:srgbClr val="7030A0"/>
                    </a:gs>
                    <a:gs pos="38000">
                      <a:srgbClr val="00CAFA"/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Graffiti &amp; Art</a:t>
            </a:r>
            <a:endParaRPr lang="en-US" sz="5400" b="1" dirty="0">
              <a:ln w="11430"/>
              <a:gradFill flip="none" rotWithShape="1">
                <a:gsLst>
                  <a:gs pos="0">
                    <a:srgbClr val="FFFF00"/>
                  </a:gs>
                  <a:gs pos="75000">
                    <a:srgbClr val="7030A0"/>
                  </a:gs>
                  <a:gs pos="38000">
                    <a:srgbClr val="00CAFA"/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76200" y="1600200"/>
            <a:ext cx="2895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rgbClr val="00CAFA"/>
                </a:solidFill>
              </a:rPr>
              <a:t>Graffiti is any type of public markings that may appear in the forms of simple written words to elaborate wall paintings.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Graffiti has existed since ancient times, with examples dating back to Ancient Greece and the Roman Empire.</a:t>
            </a:r>
          </a:p>
          <a:p>
            <a:r>
              <a:rPr lang="en-US" dirty="0" smtClean="0">
                <a:solidFill>
                  <a:srgbClr val="00CC66"/>
                </a:solidFill>
              </a:rPr>
              <a:t>Spray paint, and marker pens have become the most commonly used graffiti materials.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324600" y="3962400"/>
            <a:ext cx="2971800" cy="3352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rgbClr val="00CAFA"/>
                </a:solidFill>
              </a:rPr>
              <a:t>Sometimes graffiti expresses social and political messages and a whole genre of artistic expression.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To others it is merely vandalism.</a:t>
            </a:r>
          </a:p>
          <a:p>
            <a:r>
              <a:rPr lang="en-US" dirty="0" smtClean="0">
                <a:solidFill>
                  <a:srgbClr val="00CC66"/>
                </a:solidFill>
              </a:rPr>
              <a:t>Graffiti can be used as a gang signal to mark territory or to serve as an indicator or "tag" for gang-related activity.</a:t>
            </a:r>
          </a:p>
          <a:p>
            <a:endParaRPr lang="en-US" dirty="0">
              <a:solidFill>
                <a:srgbClr val="00CAFA"/>
              </a:solidFill>
            </a:endParaRPr>
          </a:p>
        </p:txBody>
      </p:sp>
      <p:pic>
        <p:nvPicPr>
          <p:cNvPr id="2050" name="Picture 2" descr="spray paint can dood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5029200"/>
            <a:ext cx="857250" cy="1114426"/>
          </a:xfrm>
          <a:prstGeom prst="rect">
            <a:avLst/>
          </a:prstGeom>
          <a:noFill/>
        </p:spPr>
      </p:pic>
      <p:pic>
        <p:nvPicPr>
          <p:cNvPr id="2054" name="Picture 6" descr="Spray_paint.gif - (9K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762000"/>
            <a:ext cx="1219200" cy="88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0"/>
            <a:ext cx="4724400" cy="13716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err="1" smtClean="0">
                <a:ln w="11430"/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rgbClr val="7030A0"/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Da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rgbClr val="7030A0"/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rgbClr val="7030A0"/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ing tha noize" pitchFamily="2" charset="0"/>
              </a:rPr>
              <a:t>Dj</a:t>
            </a:r>
            <a:endParaRPr lang="en-US" sz="5400" b="1" dirty="0">
              <a:ln w="11430"/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rgbClr val="7030A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ing tha noiz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09600"/>
            <a:ext cx="4038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erson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who selects and plays recorded music for an audience.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isc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jockeys select and play music using multiple turntables.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Backs up one or more MCs, and they may also do turntable scratching to create percussive sounds.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Transfers the MCs music to the public, similar to a middle man in music industry.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8" descr="break dancer 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1143000"/>
            <a:ext cx="3571875" cy="4333876"/>
          </a:xfrm>
          <a:prstGeom prst="rect">
            <a:avLst/>
          </a:prstGeom>
          <a:noFill/>
        </p:spPr>
      </p:pic>
      <p:pic>
        <p:nvPicPr>
          <p:cNvPr id="6" name="Picture 10" descr="boom box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5334000"/>
            <a:ext cx="1464000" cy="1524000"/>
          </a:xfrm>
          <a:prstGeom prst="rect">
            <a:avLst/>
          </a:prstGeom>
          <a:noFill/>
        </p:spPr>
      </p:pic>
      <p:pic>
        <p:nvPicPr>
          <p:cNvPr id="7" name="Picture 12" descr="boom box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5350864"/>
            <a:ext cx="1447800" cy="1507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650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DA ORIGIN</vt:lpstr>
      <vt:lpstr>Da Birth Place</vt:lpstr>
      <vt:lpstr>Da MC</vt:lpstr>
      <vt:lpstr>Behind Rap Music</vt:lpstr>
      <vt:lpstr>Break Dancing</vt:lpstr>
      <vt:lpstr>Graffiti &amp; Art</vt:lpstr>
      <vt:lpstr>Da Dj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jsilva</dc:creator>
  <cp:lastModifiedBy>jsilva</cp:lastModifiedBy>
  <cp:revision>36</cp:revision>
  <dcterms:created xsi:type="dcterms:W3CDTF">2011-05-25T14:07:27Z</dcterms:created>
  <dcterms:modified xsi:type="dcterms:W3CDTF">2011-06-02T13:56:20Z</dcterms:modified>
</cp:coreProperties>
</file>